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MuseoModerno Medium" panose="020B0604020202020204" charset="-94"/>
      <p:regular r:id="rId13"/>
    </p:embeddedFont>
    <p:embeddedFont>
      <p:font typeface="Source Sans 3" panose="020B0604020202020204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6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689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795611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 Uçurum: Türkiye'de Eşitsizliğin Yeni Yüzü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2894186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Teknolojiye erişim bir ayrıcalık mı, yoksa temel bir hak mı? Türkiye'nin dijital dönüşümünde derinleşen eşitsizliklerin kapsamlı bir analizi.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617190"/>
            <a:ext cx="5181377" cy="293608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17270" y="1017687"/>
            <a:ext cx="872877" cy="255240"/>
          </a:xfrm>
          <a:prstGeom prst="roundRect">
            <a:avLst>
              <a:gd name="adj" fmla="val 6457"/>
            </a:avLst>
          </a:prstGeom>
          <a:solidFill>
            <a:srgbClr val="DBE8F0"/>
          </a:solidFill>
          <a:ln/>
        </p:spPr>
      </p:sp>
      <p:sp>
        <p:nvSpPr>
          <p:cNvPr id="4" name="Text 1"/>
          <p:cNvSpPr/>
          <p:nvPr/>
        </p:nvSpPr>
        <p:spPr>
          <a:xfrm>
            <a:off x="6099646" y="1058838"/>
            <a:ext cx="1165324" cy="17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TEMEL KAVRAM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017270" y="1326133"/>
            <a:ext cx="2635300" cy="858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 Uçurum Nedir?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6017270" y="2317403"/>
            <a:ext cx="2635300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Dijital uçurum, </a:t>
            </a:r>
            <a:r>
              <a:rPr lang="en-US" sz="105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Bilgi ve İletişim Teknolojilerine (BİT)</a:t>
            </a: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erişimi olanlar ile olmayanlar arasındaki sosyo-ekonomik ve teknik eşitsizlikleri tanımlar.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69" y="3852565"/>
            <a:ext cx="4028405" cy="8233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09613" y="4008909"/>
            <a:ext cx="171665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1980'ler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709613" y="4303216"/>
            <a:ext cx="3639517" cy="216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Telefon erişimiyle başlayan ilk eşitsizlik dalgası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9402" y="3852565"/>
            <a:ext cx="4028480" cy="82331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851946" y="4008909"/>
            <a:ext cx="194525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1990'lardan Günümüze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4851946" y="4303216"/>
            <a:ext cx="3639592" cy="216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İnternet ve bilgisayar teknolojileriyle derinleşen yapısal bir olgu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500360"/>
            <a:ext cx="4722763" cy="872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 Uçurumun Üç Katmanı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496119" y="1578546"/>
            <a:ext cx="2292697" cy="1904777"/>
          </a:xfrm>
          <a:prstGeom prst="roundRect">
            <a:avLst>
              <a:gd name="adj" fmla="val 1099"/>
            </a:avLst>
          </a:prstGeom>
          <a:solidFill>
            <a:srgbClr val="F3EEE3"/>
          </a:solidFill>
          <a:ln/>
        </p:spPr>
      </p:sp>
      <p:sp>
        <p:nvSpPr>
          <p:cNvPr id="5" name="Text 2"/>
          <p:cNvSpPr/>
          <p:nvPr/>
        </p:nvSpPr>
        <p:spPr>
          <a:xfrm>
            <a:off x="635645" y="1718072"/>
            <a:ext cx="1987451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1. Seviye: Fiziksel Erişim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35645" y="2018481"/>
            <a:ext cx="2013645" cy="1107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Ekonomik güç belirleyici. Yüksek gelirli hanehalkları fiber altyapıya sahipken, düşük gelirli kesimler ve kırsal alanlar bu altyapıdan mahrum kalıyor.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2926184" y="1578546"/>
            <a:ext cx="2292697" cy="1904777"/>
          </a:xfrm>
          <a:prstGeom prst="roundRect">
            <a:avLst>
              <a:gd name="adj" fmla="val 1099"/>
            </a:avLst>
          </a:prstGeom>
          <a:solidFill>
            <a:srgbClr val="F3EEE3"/>
          </a:solidFill>
          <a:ln/>
        </p:spPr>
      </p:sp>
      <p:sp>
        <p:nvSpPr>
          <p:cNvPr id="8" name="Text 5"/>
          <p:cNvSpPr/>
          <p:nvPr/>
        </p:nvSpPr>
        <p:spPr>
          <a:xfrm>
            <a:off x="3065711" y="1718072"/>
            <a:ext cx="2013645" cy="436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2. Seviye: Dijital Okuryazarlık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3065711" y="2236515"/>
            <a:ext cx="2013645" cy="1107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Teknolojiyi etkin kullanma yetisi: içerikleri analiz etme, değerlendirme ve üretme becerileri. Yaş, eğitim ve toplumsal cinsiyet rolleri belirleyici.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96119" y="3620691"/>
            <a:ext cx="4722763" cy="1022375"/>
          </a:xfrm>
          <a:prstGeom prst="roundRect">
            <a:avLst>
              <a:gd name="adj" fmla="val 2047"/>
            </a:avLst>
          </a:prstGeom>
          <a:solidFill>
            <a:srgbClr val="F3EEE3"/>
          </a:solidFill>
          <a:ln/>
        </p:spPr>
      </p:sp>
      <p:sp>
        <p:nvSpPr>
          <p:cNvPr id="11" name="Text 8"/>
          <p:cNvSpPr/>
          <p:nvPr/>
        </p:nvSpPr>
        <p:spPr>
          <a:xfrm>
            <a:off x="635645" y="3760217"/>
            <a:ext cx="2422699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3. Seviye: Sosyal Kazanımlar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35645" y="4060627"/>
            <a:ext cx="4443710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Dijital araçları etkin kullananlar toplumsal ağlarını genişletir, güven ilişkileri kurar ve bilgiye dayalı güç elde ederek gerçek ekonomik refaha ulaşır.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912" y="393502"/>
            <a:ext cx="4078337" cy="346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Türkiye'de Coğrafi Boyutlar</a:t>
            </a:r>
            <a:endParaRPr lang="en-US" sz="2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12" y="966713"/>
            <a:ext cx="3685952" cy="36859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11750" y="2275954"/>
            <a:ext cx="3685952" cy="315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Türkiye'de dijital uçurum yalnızca bireysel değil, </a:t>
            </a:r>
            <a:r>
              <a:rPr lang="en-US" sz="85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coğrafi ölçeklerde</a:t>
            </a: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de derin izler bırakmaktadır.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711750" y="2669307"/>
            <a:ext cx="3685952" cy="7216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19000"/>
              </a:lnSpc>
              <a:buSzPct val="100000"/>
              <a:buChar char="•"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Gelişmiş ülkeler dijital altyapıda açık ara önde</a:t>
            </a:r>
            <a:endParaRPr lang="en-US" sz="850" dirty="0"/>
          </a:p>
          <a:p>
            <a:pPr marL="342900" indent="-342900" algn="l">
              <a:lnSpc>
                <a:spcPct val="119000"/>
              </a:lnSpc>
              <a:buSzPct val="100000"/>
              <a:buChar char="•"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Kıyı ve sanayileşmiş kentlerde internet hızı ve bilgisayar erişimi yüksek</a:t>
            </a:r>
            <a:endParaRPr lang="en-US" sz="850" dirty="0"/>
          </a:p>
          <a:p>
            <a:pPr marL="342900" indent="-342900" algn="l">
              <a:lnSpc>
                <a:spcPct val="119000"/>
              </a:lnSpc>
              <a:buSzPct val="100000"/>
              <a:buChar char="•"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Kırsal alanlarda altyapı yatırımları yetersiz</a:t>
            </a:r>
            <a:endParaRPr lang="en-US" sz="850" dirty="0"/>
          </a:p>
          <a:p>
            <a:pPr marL="342900" indent="-342900" algn="l">
              <a:lnSpc>
                <a:spcPct val="119000"/>
              </a:lnSpc>
              <a:buSzPct val="100000"/>
              <a:buChar char="•"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Doğu bölgelerinde dijital gelişmişlik farkı özellikle belirgin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79897"/>
            <a:ext cx="407312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Demografik Boyutlar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806401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Dijital eşitsizlik yalnızca coğrafi değil; </a:t>
            </a: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cinsiyet, yaş ve eğitim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temelinde de derinleşmektedir.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2192685"/>
            <a:ext cx="1143595" cy="70678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307664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Cinsiyet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96119" y="3383161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Kadınlar, erkeklere oranla dijital erişim ve kullanım becerilerinde daha eşitsiz bir konumdadır.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433" y="2192685"/>
            <a:ext cx="1143595" cy="70678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72433" y="307664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Yaş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3272433" y="3383161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16-34 yaş grubu yüksek kullanım oranına sahipken, 45 yaş üstü bireyler dijital dönüşümün gerisinde kalmaktadır.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747" y="2192685"/>
            <a:ext cx="1143595" cy="70678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48747" y="307664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Eğitim Düzeyi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6048747" y="3383161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Eğitim düzeyi düşük olan bireyler, özellikle hiç okul bitirmeyenler, en eşitsiz grupta yer almaktadır.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912" y="393502"/>
            <a:ext cx="5186958" cy="346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Bölgesel Dijital Bölünme: 2011–2021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750912" y="2047056"/>
            <a:ext cx="1841599" cy="17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On Yıllık Değişim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50912" y="2306538"/>
            <a:ext cx="3685952" cy="4732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Türkiye'de bölgeler arasında </a:t>
            </a:r>
            <a:r>
              <a:rPr lang="en-US" sz="85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önemli ve kalıcı</a:t>
            </a: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bir dijital uçurum bulunmaktadır. Bu uçurumun bölgeler içindeki dağılımı son on yılda </a:t>
            </a:r>
            <a:r>
              <a:rPr lang="en-US" sz="85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neredeyse hiç değişmemiştir.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750912" y="2877145"/>
            <a:ext cx="3685952" cy="684312"/>
          </a:xfrm>
          <a:prstGeom prst="roundRect">
            <a:avLst>
              <a:gd name="adj" fmla="val 2428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40" y="3032968"/>
            <a:ext cx="138410" cy="1107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0779" y="2982664"/>
            <a:ext cx="3215357" cy="4732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2021 sıralaması yapısal eşitsizliği gözler önüne sermektedir: İstanbul ve Batı Anadolu en üstte, Kuzeydoğu Anadolu ise en altta yer almaktadır.</a:t>
            </a:r>
            <a:endParaRPr lang="en-US" sz="8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50" y="966713"/>
            <a:ext cx="3685952" cy="36859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626864"/>
            <a:ext cx="5183237" cy="293712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13772" y="565398"/>
            <a:ext cx="1150367" cy="259407"/>
          </a:xfrm>
          <a:prstGeom prst="roundRect">
            <a:avLst>
              <a:gd name="adj" fmla="val 6251"/>
            </a:avLst>
          </a:prstGeom>
          <a:noFill/>
          <a:ln w="4763">
            <a:solidFill>
              <a:srgbClr val="325F7B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099572" y="610642"/>
            <a:ext cx="1435968" cy="16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8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YENILIKÇI ARAŞTIRMA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013772" y="876300"/>
            <a:ext cx="2638797" cy="12668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 Eşitsizlik Isı Haritası: İzmir Örneği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6013772" y="2271936"/>
            <a:ext cx="2638797" cy="1382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Türkiye'nin </a:t>
            </a:r>
            <a:r>
              <a:rPr lang="en-US" sz="105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ilk dijital eşitsizlik ısı haritası</a:t>
            </a: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İzmir'de hazırlanmaktadır.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 harita, dijital eşitsizliklerin </a:t>
            </a:r>
            <a:r>
              <a:rPr lang="en-US" sz="105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mekânsal dağılımını</a:t>
            </a: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görselleştirerek politika yapıcılar, araştırmacılar ve sivil toplum için güçlü bir veri kaynağı oluşturmayı amaçlamaktadır.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496119" y="3915221"/>
            <a:ext cx="4011513" cy="807690"/>
          </a:xfrm>
          <a:prstGeom prst="roundRect">
            <a:avLst>
              <a:gd name="adj" fmla="val 2509"/>
            </a:avLst>
          </a:prstGeom>
          <a:solidFill>
            <a:srgbClr val="FFFCF5"/>
          </a:solidFill>
          <a:ln w="19050">
            <a:solidFill>
              <a:srgbClr val="D9D4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0230" y="4069333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Amaç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50230" y="4357688"/>
            <a:ext cx="370329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Eşitsizlikleri görünür kılmak ve müdahale alanlarını belirlemek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636368" y="3915221"/>
            <a:ext cx="4011513" cy="807690"/>
          </a:xfrm>
          <a:prstGeom prst="roundRect">
            <a:avLst>
              <a:gd name="adj" fmla="val 2509"/>
            </a:avLst>
          </a:prstGeom>
          <a:solidFill>
            <a:srgbClr val="FFFCF5"/>
          </a:solidFill>
          <a:ln w="19050">
            <a:solidFill>
              <a:srgbClr val="D9D4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90480" y="4069333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Yöntem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790480" y="4357688"/>
            <a:ext cx="370329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İlçe bazında dijital erişim ve okuryazarlık verilerinin haritalanması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85664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Dijitalleşen Toplumun Yeni Eşitsizlik Biçimi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1884238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Dijital sermayeden kaynaklanan eşitsizlik, günümüz toplumlarının </a:t>
            </a: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temel yapısal sorunlarından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biri haline gelmiştir.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2497336"/>
            <a:ext cx="4722763" cy="1860500"/>
          </a:xfrm>
          <a:prstGeom prst="roundRect">
            <a:avLst>
              <a:gd name="adj" fmla="val 1143"/>
            </a:avLst>
          </a:prstGeom>
          <a:solidFill>
            <a:srgbClr val="F3EEE3"/>
          </a:solidFill>
          <a:ln/>
        </p:spPr>
      </p:sp>
      <p:sp>
        <p:nvSpPr>
          <p:cNvPr id="6" name="Shape 3"/>
          <p:cNvSpPr/>
          <p:nvPr/>
        </p:nvSpPr>
        <p:spPr>
          <a:xfrm>
            <a:off x="3925119" y="2497336"/>
            <a:ext cx="2361381" cy="1043657"/>
          </a:xfrm>
          <a:prstGeom prst="rect">
            <a:avLst/>
          </a:prstGeom>
          <a:solidFill>
            <a:srgbClr val="F3EEE3"/>
          </a:solidFill>
          <a:ln/>
        </p:spPr>
      </p:sp>
      <p:sp>
        <p:nvSpPr>
          <p:cNvPr id="7" name="Text 4"/>
          <p:cNvSpPr/>
          <p:nvPr/>
        </p:nvSpPr>
        <p:spPr>
          <a:xfrm>
            <a:off x="4066877" y="263909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Çok Boyutlu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066877" y="2945606"/>
            <a:ext cx="207786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Cinsiyet, yaş, eğitim ve bölge gibi birçok faktör eşitsizliği şekillendirir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286500" y="2497336"/>
            <a:ext cx="2361381" cy="1043657"/>
          </a:xfrm>
          <a:prstGeom prst="rect">
            <a:avLst/>
          </a:prstGeom>
          <a:solidFill>
            <a:srgbClr val="F3EEE3"/>
          </a:solidFill>
          <a:ln/>
        </p:spPr>
      </p:sp>
      <p:sp>
        <p:nvSpPr>
          <p:cNvPr id="10" name="Shape 7"/>
          <p:cNvSpPr/>
          <p:nvPr/>
        </p:nvSpPr>
        <p:spPr>
          <a:xfrm>
            <a:off x="6286500" y="2497336"/>
            <a:ext cx="19050" cy="1043657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11" name="Text 8"/>
          <p:cNvSpPr/>
          <p:nvPr/>
        </p:nvSpPr>
        <p:spPr>
          <a:xfrm>
            <a:off x="6428259" y="263909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Kümülatif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428259" y="2945606"/>
            <a:ext cx="207786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Dijital dezavantaj, ekonomik ve sosyal dezavantajı pekiştirir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25119" y="3540993"/>
            <a:ext cx="4722763" cy="816843"/>
          </a:xfrm>
          <a:prstGeom prst="rect">
            <a:avLst/>
          </a:prstGeom>
          <a:solidFill>
            <a:srgbClr val="F3EEE3"/>
          </a:solidFill>
          <a:ln/>
        </p:spPr>
      </p:sp>
      <p:sp>
        <p:nvSpPr>
          <p:cNvPr id="14" name="Shape 11"/>
          <p:cNvSpPr/>
          <p:nvPr/>
        </p:nvSpPr>
        <p:spPr>
          <a:xfrm>
            <a:off x="3925119" y="3540993"/>
            <a:ext cx="4722763" cy="19050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15" name="Text 12"/>
          <p:cNvSpPr/>
          <p:nvPr/>
        </p:nvSpPr>
        <p:spPr>
          <a:xfrm>
            <a:off x="4066877" y="368275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Yapısal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066877" y="3989263"/>
            <a:ext cx="44392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Bireysel tercihlerden öte, sistemik koşullar belirleyicidir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61615"/>
            <a:ext cx="60943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 Uçurumun Temel Nedenleri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388120"/>
            <a:ext cx="354360" cy="35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919660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Ekonomik Kapasite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2226171"/>
            <a:ext cx="398725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Ülkelerin ve hanehalklarının ekonomik gücü, erişim düzeyini doğrudan belirler. Gelir dağılımındaki adaletsizlik dijital erişimi de derinleştirir.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553" y="1388120"/>
            <a:ext cx="354360" cy="3543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0553" y="1919660"/>
            <a:ext cx="18187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Demografik Faktörler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660553" y="2226171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Yaş, eğitim ve cinsiyet gibi özellikler dijital becerileri ve teknoloji benimseme hızını doğrudan etkiler.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190131"/>
            <a:ext cx="354360" cy="3543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6119" y="372167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Coğrafi Faktörler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496119" y="4028182"/>
            <a:ext cx="398725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Kentsel-kırsal ve bölgeler arası altyapı farklılıkları, erişim eşitsizliğinin en somut yansımalarıdır.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0553" y="3190131"/>
            <a:ext cx="354360" cy="35436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660553" y="372167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Kültürel Faktörler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4660553" y="4028182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Özellikle Doğu bölgelerinde kadınların teknolojiye erişimindeki kültürel engeller eşitsizliği derinleştirmektedir.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04217"/>
            <a:ext cx="4722763" cy="719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Geleceğe Bakış: Dijital Uçurumu Kapatmak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496119" y="1264444"/>
            <a:ext cx="230312" cy="143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01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496119" y="1445791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6" name="Text 3"/>
          <p:cNvSpPr/>
          <p:nvPr/>
        </p:nvSpPr>
        <p:spPr>
          <a:xfrm>
            <a:off x="496119" y="1531888"/>
            <a:ext cx="2564606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Dijital Okuryazarlığı Yaygınlaştırmak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96119" y="1767929"/>
            <a:ext cx="4722763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Teknolojiye erişimi tüm toplumsal kesimlere taşıyacak eğitim programları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496119" y="2114773"/>
            <a:ext cx="230312" cy="143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96119" y="2296120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0" name="Text 7"/>
          <p:cNvSpPr/>
          <p:nvPr/>
        </p:nvSpPr>
        <p:spPr>
          <a:xfrm>
            <a:off x="496119" y="2382217"/>
            <a:ext cx="1682428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Kırsal Altyapı Yatırımları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96119" y="2618259"/>
            <a:ext cx="4722763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Dezavantajlı bölgelere yönelik fiber ve geniş bant altyapı yatırımlarının hızlandırılması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496119" y="2965103"/>
            <a:ext cx="230312" cy="143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03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496119" y="3146450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4" name="Text 11"/>
          <p:cNvSpPr/>
          <p:nvPr/>
        </p:nvSpPr>
        <p:spPr>
          <a:xfrm>
            <a:off x="496119" y="3232547"/>
            <a:ext cx="2781672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Özel Hedef Gruplara Yönelik Programlar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96119" y="3468588"/>
            <a:ext cx="4722763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Kadınlar ve yaşlı bireyler için dijital beceri geliştirme girişimleri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96119" y="3815432"/>
            <a:ext cx="230312" cy="143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04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496119" y="3996779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8" name="Text 15"/>
          <p:cNvSpPr/>
          <p:nvPr/>
        </p:nvSpPr>
        <p:spPr>
          <a:xfrm>
            <a:off x="496119" y="4082876"/>
            <a:ext cx="1774999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Bütüncül Politika Anlayışı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96119" y="4318918"/>
            <a:ext cx="4722763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Dijital uçurumun yalnızca ekonomik değil, sosyal ve kültürel bir boyut olduğu bilinciyle hareket etmek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585</Words>
  <Application>Microsoft Office PowerPoint</Application>
  <PresentationFormat>Ekran Gösterisi (16:9)</PresentationFormat>
  <Paragraphs>82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Source Sans 3</vt:lpstr>
      <vt:lpstr>Arial</vt:lpstr>
      <vt:lpstr>MuseoModerno Light</vt:lpstr>
      <vt:lpstr>MuseoModerno Medium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EMRE PEKSOY</dc:creator>
  <cp:lastModifiedBy>yunus emre peksoy</cp:lastModifiedBy>
  <cp:revision>2</cp:revision>
  <dcterms:created xsi:type="dcterms:W3CDTF">2026-06-12T11:15:42Z</dcterms:created>
  <dcterms:modified xsi:type="dcterms:W3CDTF">2026-06-12T11:18:07Z</dcterms:modified>
</cp:coreProperties>
</file>